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6" r:id="rId5"/>
    <p:sldId id="258" r:id="rId6"/>
    <p:sldId id="260" r:id="rId7"/>
    <p:sldId id="262" r:id="rId8"/>
    <p:sldId id="257" r:id="rId9"/>
    <p:sldId id="267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7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4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8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3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7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8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4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E7A93-F271-46F7-B597-E036F49618D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71CE-DD38-4ECC-B774-35068C194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50659" y="272956"/>
            <a:ext cx="8144302" cy="6317322"/>
            <a:chOff x="4047698" y="245661"/>
            <a:chExt cx="8144302" cy="6317322"/>
          </a:xfrm>
        </p:grpSpPr>
        <p:grpSp>
          <p:nvGrpSpPr>
            <p:cNvPr id="16" name="Group 15"/>
            <p:cNvGrpSpPr/>
            <p:nvPr/>
          </p:nvGrpSpPr>
          <p:grpSpPr>
            <a:xfrm>
              <a:off x="4047698" y="245661"/>
              <a:ext cx="8144302" cy="6317322"/>
              <a:chOff x="4162567" y="360179"/>
              <a:chExt cx="7885864" cy="609362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2567" y="360179"/>
                <a:ext cx="7885864" cy="6093621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5090615" y="4064834"/>
                <a:ext cx="1789327" cy="3499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600" dirty="0" smtClean="0">
                    <a:solidFill>
                      <a:srgbClr val="C00000"/>
                    </a:solidFill>
                  </a:rPr>
                  <a:t>Precipitation Gage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473987" y="3714925"/>
                <a:ext cx="1789327" cy="3499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600" dirty="0" smtClean="0">
                    <a:solidFill>
                      <a:srgbClr val="C00000"/>
                    </a:solidFill>
                  </a:rPr>
                  <a:t>Temperature Gage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969019" y="3296776"/>
                <a:ext cx="1789327" cy="3499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600" dirty="0" smtClean="0">
                    <a:solidFill>
                      <a:srgbClr val="C00000"/>
                    </a:solidFill>
                  </a:rPr>
                  <a:t>Streamflow Gage</a:t>
                </a:r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16453" y="4670285"/>
                <a:ext cx="1430937" cy="28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6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Kafue Gorge</a:t>
                </a:r>
                <a:endParaRPr lang="en-US" sz="1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879942" y="4670285"/>
                <a:ext cx="1430937" cy="2871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US" sz="16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Itezhi Tezhi</a:t>
                </a:r>
                <a:endParaRPr lang="en-US" sz="16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10692"/>
            <a:stretch/>
          </p:blipFill>
          <p:spPr>
            <a:xfrm>
              <a:off x="10208525" y="4552598"/>
              <a:ext cx="1523209" cy="172011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16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840428"/>
            <a:ext cx="5671127" cy="478736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58"/>
          <a:stretch/>
        </p:blipFill>
        <p:spPr>
          <a:xfrm>
            <a:off x="6225309" y="628073"/>
            <a:ext cx="5657362" cy="521208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223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Mwelwa-Mutekenya (2004) </a:t>
            </a:r>
          </a:p>
        </p:txBody>
      </p:sp>
    </p:spTree>
    <p:extLst>
      <p:ext uri="{BB962C8B-B14F-4D97-AF65-F5344CB8AC3E}">
        <p14:creationId xmlns:p14="http://schemas.microsoft.com/office/powerpoint/2010/main" val="11751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22854" y="255372"/>
            <a:ext cx="8377881" cy="5947720"/>
            <a:chOff x="1614616" y="263610"/>
            <a:chExt cx="8377881" cy="5947720"/>
          </a:xfrm>
        </p:grpSpPr>
        <p:pic>
          <p:nvPicPr>
            <p:cNvPr id="2" name="Picture 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616" y="263610"/>
              <a:ext cx="8377881" cy="5947719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672282" y="1235675"/>
              <a:ext cx="461665" cy="4477963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b="1" dirty="0" smtClean="0">
                  <a:latin typeface="Garamond" panose="02020404030301010803" pitchFamily="18" charset="0"/>
                </a:rPr>
                <a:t>- Projected Scenario Benefits +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 rot="5400000">
              <a:off x="5403852" y="3138443"/>
              <a:ext cx="461665" cy="5684110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b="1" dirty="0" smtClean="0">
                  <a:latin typeface="Garamond" panose="02020404030301010803" pitchFamily="18" charset="0"/>
                </a:rPr>
                <a:t>- Generator Plan Costs +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400000">
              <a:off x="2996196" y="4747283"/>
              <a:ext cx="430887" cy="7601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sz="1600" b="1" dirty="0" smtClean="0">
                  <a:latin typeface="Garamond" panose="02020404030301010803" pitchFamily="18" charset="0"/>
                </a:rPr>
                <a:t>+ o kW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5400000">
              <a:off x="4885559" y="4279983"/>
              <a:ext cx="369332" cy="7807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sz="1200" b="1" dirty="0" smtClean="0">
                  <a:latin typeface="Garamond" panose="02020404030301010803" pitchFamily="18" charset="0"/>
                </a:rPr>
                <a:t>+ 4500 kW</a:t>
              </a:r>
              <a:endParaRPr lang="en-US" sz="1200" b="1" dirty="0">
                <a:latin typeface="Garamond" panose="02020404030301010803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7523911" y="3753051"/>
              <a:ext cx="430887" cy="10343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sz="1600" b="1" dirty="0" smtClean="0">
                  <a:latin typeface="Garamond" panose="02020404030301010803" pitchFamily="18" charset="0"/>
                </a:rPr>
                <a:t>+ 6500 kW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70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2109" y="502508"/>
            <a:ext cx="9976021" cy="5494638"/>
            <a:chOff x="1112109" y="502508"/>
            <a:chExt cx="9976021" cy="5494638"/>
          </a:xfrm>
        </p:grpSpPr>
        <p:pic>
          <p:nvPicPr>
            <p:cNvPr id="2" name="Picture 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109" y="502508"/>
              <a:ext cx="9976021" cy="549463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 rot="5400000">
              <a:off x="4769538" y="2924258"/>
              <a:ext cx="461665" cy="5684110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b="1" dirty="0" smtClean="0">
                  <a:latin typeface="Garamond" panose="02020404030301010803" pitchFamily="18" charset="0"/>
                </a:rPr>
                <a:t>GCM Mean Monthly Precipitation Change (%) 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12109" y="1070917"/>
              <a:ext cx="461665" cy="4679092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b="1" dirty="0" smtClean="0">
                  <a:latin typeface="Garamond" panose="02020404030301010803" pitchFamily="18" charset="0"/>
                </a:rPr>
                <a:t>96th Percentile</a:t>
              </a:r>
              <a:r>
                <a:rPr lang="es-US" b="1" dirty="0">
                  <a:latin typeface="Garamond" panose="02020404030301010803" pitchFamily="18" charset="0"/>
                </a:rPr>
                <a:t> </a:t>
              </a:r>
              <a:r>
                <a:rPr lang="es-US" b="1" dirty="0" smtClean="0">
                  <a:latin typeface="Garamond" panose="02020404030301010803" pitchFamily="18" charset="0"/>
                </a:rPr>
                <a:t>Monthly Power Shortfall (kWh)</a:t>
              </a:r>
              <a:endParaRPr lang="en-US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50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39217" y="329514"/>
            <a:ext cx="8988740" cy="4194318"/>
            <a:chOff x="1539217" y="329514"/>
            <a:chExt cx="8988740" cy="4194318"/>
          </a:xfrm>
        </p:grpSpPr>
        <p:pic>
          <p:nvPicPr>
            <p:cNvPr id="2" name="Picture 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947" y="329514"/>
              <a:ext cx="8798010" cy="3978875"/>
            </a:xfrm>
            <a:prstGeom prst="rect">
              <a:avLst/>
            </a:prstGeom>
            <a:noFill/>
          </p:spPr>
        </p:pic>
        <p:sp>
          <p:nvSpPr>
            <p:cNvPr id="3" name="TextBox 2"/>
            <p:cNvSpPr txBox="1"/>
            <p:nvPr/>
          </p:nvSpPr>
          <p:spPr>
            <a:xfrm rot="5400000">
              <a:off x="6185360" y="1466334"/>
              <a:ext cx="430887" cy="5684110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sz="1600" b="1" dirty="0">
                  <a:latin typeface="Garamond" panose="02020404030301010803" pitchFamily="18" charset="0"/>
                </a:rPr>
                <a:t>Likelihood </a:t>
              </a:r>
              <a:r>
                <a:rPr lang="es-US" sz="1600" b="1" dirty="0" smtClean="0">
                  <a:latin typeface="Garamond" panose="02020404030301010803" pitchFamily="18" charset="0"/>
                </a:rPr>
                <a:t>of </a:t>
              </a:r>
              <a:r>
                <a:rPr lang="es-US" sz="1600" b="1" dirty="0">
                  <a:latin typeface="Garamond" panose="02020404030301010803" pitchFamily="18" charset="0"/>
                </a:rPr>
                <a:t>w</a:t>
              </a:r>
              <a:r>
                <a:rPr lang="es-US" sz="1600" b="1" dirty="0" smtClean="0">
                  <a:latin typeface="Garamond" panose="02020404030301010803" pitchFamily="18" charset="0"/>
                </a:rPr>
                <a:t>ater </a:t>
              </a:r>
              <a:r>
                <a:rPr lang="es-US" sz="1600" b="1" dirty="0">
                  <a:latin typeface="Garamond" panose="02020404030301010803" pitchFamily="18" charset="0"/>
                </a:rPr>
                <a:t>s</a:t>
              </a:r>
              <a:r>
                <a:rPr lang="es-US" sz="1600" b="1" dirty="0" smtClean="0">
                  <a:latin typeface="Garamond" panose="02020404030301010803" pitchFamily="18" charset="0"/>
                </a:rPr>
                <a:t>hortfall of equal or greater value 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39217" y="840258"/>
              <a:ext cx="430887" cy="3118021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US" sz="1600" b="1" dirty="0" smtClean="0">
                  <a:latin typeface="Garamond" panose="02020404030301010803" pitchFamily="18" charset="0"/>
                </a:rPr>
                <a:t>Treated Water Shortfall (Mm</a:t>
              </a:r>
              <a:r>
                <a:rPr lang="es-US" sz="1600" b="1" baseline="30000" dirty="0" smtClean="0">
                  <a:latin typeface="Garamond" panose="02020404030301010803" pitchFamily="18" charset="0"/>
                </a:rPr>
                <a:t>3</a:t>
              </a:r>
              <a:r>
                <a:rPr lang="es-US" sz="1600" b="1" dirty="0" smtClean="0">
                  <a:latin typeface="Garamond" panose="02020404030301010803" pitchFamily="18" charset="0"/>
                </a:rPr>
                <a:t>/yr)</a:t>
              </a:r>
              <a:endParaRPr lang="en-US" sz="1600" b="1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10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8471" y="0"/>
            <a:ext cx="11795057" cy="6858000"/>
            <a:chOff x="198471" y="0"/>
            <a:chExt cx="11795057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471" y="0"/>
              <a:ext cx="11795057" cy="6858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71" y="3275463"/>
              <a:ext cx="4267721" cy="330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02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12376" y="1703294"/>
            <a:ext cx="11080377" cy="4159624"/>
            <a:chOff x="412376" y="1703294"/>
            <a:chExt cx="11080377" cy="4159624"/>
          </a:xfrm>
        </p:grpSpPr>
        <p:sp>
          <p:nvSpPr>
            <p:cNvPr id="22" name="Rounded Rectangle 21"/>
            <p:cNvSpPr/>
            <p:nvPr/>
          </p:nvSpPr>
          <p:spPr>
            <a:xfrm>
              <a:off x="412376" y="1703294"/>
              <a:ext cx="11080377" cy="415962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25204" y="1919830"/>
              <a:ext cx="10491033" cy="3607499"/>
              <a:chOff x="725204" y="1919830"/>
              <a:chExt cx="10491033" cy="360749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25204" y="1919830"/>
                <a:ext cx="1459329" cy="1086861"/>
                <a:chOff x="5233282" y="546200"/>
                <a:chExt cx="1459329" cy="1086861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5233282" y="546200"/>
                  <a:ext cx="1459329" cy="655314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GCM-based Perturbations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Down Arrow 13"/>
                <p:cNvSpPr/>
                <p:nvPr/>
              </p:nvSpPr>
              <p:spPr>
                <a:xfrm>
                  <a:off x="5685040" y="1204230"/>
                  <a:ext cx="555812" cy="42883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725204" y="3006691"/>
                <a:ext cx="9869564" cy="1349624"/>
                <a:chOff x="321793" y="353138"/>
                <a:chExt cx="9869564" cy="1349624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4095397" y="485088"/>
                  <a:ext cx="1757042" cy="755923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tx1"/>
                      </a:solidFill>
                    </a:rPr>
                    <a:t>Streamflow Model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321793" y="353138"/>
                  <a:ext cx="3344771" cy="941939"/>
                  <a:chOff x="617629" y="309872"/>
                  <a:chExt cx="3344771" cy="941939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17629" y="309872"/>
                    <a:ext cx="3344771" cy="941939"/>
                    <a:chOff x="1460311" y="887105"/>
                    <a:chExt cx="2879678" cy="1016458"/>
                  </a:xfrm>
                </p:grpSpPr>
                <p:sp>
                  <p:nvSpPr>
                    <p:cNvPr id="2" name="Rounded Rectangle 1"/>
                    <p:cNvSpPr/>
                    <p:nvPr/>
                  </p:nvSpPr>
                  <p:spPr>
                    <a:xfrm>
                      <a:off x="1460311" y="887105"/>
                      <a:ext cx="2879678" cy="1016458"/>
                    </a:xfrm>
                    <a:prstGeom prst="round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INPUTS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" name="Rounded Rectangle 2"/>
                    <p:cNvSpPr/>
                    <p:nvPr/>
                  </p:nvSpPr>
                  <p:spPr>
                    <a:xfrm>
                      <a:off x="1544952" y="1352793"/>
                      <a:ext cx="1729118" cy="476522"/>
                    </a:xfrm>
                    <a:prstGeom prst="round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/>
                        <a:t>Bootstrapped precipitation, temperature</a:t>
                      </a:r>
                      <a:endParaRPr lang="en-US" sz="1200" b="1" dirty="0"/>
                    </a:p>
                  </p:txBody>
                </p:sp>
              </p:grpSp>
              <p:sp>
                <p:nvSpPr>
                  <p:cNvPr id="7" name="Rounded Rectangle 6"/>
                  <p:cNvSpPr/>
                  <p:nvPr/>
                </p:nvSpPr>
                <p:spPr>
                  <a:xfrm>
                    <a:off x="2803503" y="752681"/>
                    <a:ext cx="1001806" cy="431989"/>
                  </a:xfrm>
                  <a:prstGeom prst="round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 smtClean="0"/>
                      <a:t>System Parameters</a:t>
                    </a:r>
                    <a:endParaRPr lang="en-US" sz="1200" b="1" dirty="0"/>
                  </a:p>
                </p:txBody>
              </p:sp>
            </p:grpSp>
            <p:sp>
              <p:nvSpPr>
                <p:cNvPr id="8" name="Rounded Rectangle 7"/>
                <p:cNvSpPr/>
                <p:nvPr/>
              </p:nvSpPr>
              <p:spPr>
                <a:xfrm>
                  <a:off x="6281272" y="554624"/>
                  <a:ext cx="1507544" cy="686387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tx1"/>
                      </a:solidFill>
                    </a:rPr>
                    <a:t>Reservoir Model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8217649" y="521703"/>
                  <a:ext cx="1973708" cy="752228"/>
                </a:xfrm>
                <a:prstGeom prst="round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tx1"/>
                      </a:solidFill>
                    </a:rPr>
                    <a:t>Iolanda Plant Model</a:t>
                  </a:r>
                  <a:endParaRPr lang="en-US" sz="2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Down Arrow 9"/>
                <p:cNvSpPr/>
                <p:nvPr/>
              </p:nvSpPr>
              <p:spPr>
                <a:xfrm rot="16200000">
                  <a:off x="3603074" y="609691"/>
                  <a:ext cx="555812" cy="42883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Down Arrow 11"/>
                <p:cNvSpPr/>
                <p:nvPr/>
              </p:nvSpPr>
              <p:spPr>
                <a:xfrm rot="16200000">
                  <a:off x="7725328" y="648633"/>
                  <a:ext cx="555812" cy="42883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Down Arrow 12"/>
                <p:cNvSpPr/>
                <p:nvPr/>
              </p:nvSpPr>
              <p:spPr>
                <a:xfrm rot="16200000">
                  <a:off x="5788951" y="648633"/>
                  <a:ext cx="555812" cy="42883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Down Arrow 14"/>
                <p:cNvSpPr/>
                <p:nvPr/>
              </p:nvSpPr>
              <p:spPr>
                <a:xfrm>
                  <a:off x="8926597" y="1273931"/>
                  <a:ext cx="555812" cy="42883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" name="image2.jpg" descr="C:\Users\lawsonja\OneDrive for Business\Sustainability\CRIDA\Zambia case study\IMG_0234.JPG"/>
              <p:cNvPicPr/>
              <p:nvPr/>
            </p:nvPicPr>
            <p:blipFill>
              <a:blip r:embed="rId2"/>
              <a:srcRect l="49199" t="13247" b="38033"/>
              <a:stretch>
                <a:fillRect/>
              </a:stretch>
            </p:blipFill>
            <p:spPr>
              <a:xfrm>
                <a:off x="7999591" y="4356315"/>
                <a:ext cx="1608323" cy="1171014"/>
              </a:xfrm>
              <a:prstGeom prst="rect">
                <a:avLst/>
              </a:prstGeom>
              <a:ln/>
            </p:spPr>
          </p:pic>
          <p:pic>
            <p:nvPicPr>
              <p:cNvPr id="20" name="image3.jpg" descr="C:\Users\lawsonja\OneDrive for Business\Sustainability\CRIDA\Zambia case study\IMG_0232.JPG"/>
              <p:cNvPicPr/>
              <p:nvPr/>
            </p:nvPicPr>
            <p:blipFill>
              <a:blip r:embed="rId3"/>
              <a:srcRect l="35897" t="10256" r="4808" b="11751"/>
              <a:stretch>
                <a:fillRect/>
              </a:stretch>
            </p:blipFill>
            <p:spPr>
              <a:xfrm>
                <a:off x="9607915" y="4356315"/>
                <a:ext cx="1608322" cy="1171014"/>
              </a:xfrm>
              <a:prstGeom prst="rect">
                <a:avLst/>
              </a:prstGeom>
              <a:ln/>
            </p:spPr>
          </p:pic>
        </p:grpSp>
      </p:grpSp>
    </p:spTree>
    <p:extLst>
      <p:ext uri="{BB962C8B-B14F-4D97-AF65-F5344CB8AC3E}">
        <p14:creationId xmlns:p14="http://schemas.microsoft.com/office/powerpoint/2010/main" val="59392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urved Connector 39"/>
          <p:cNvCxnSpPr>
            <a:stCxn id="31" idx="0"/>
            <a:endCxn id="98" idx="1"/>
          </p:cNvCxnSpPr>
          <p:nvPr/>
        </p:nvCxnSpPr>
        <p:spPr>
          <a:xfrm rot="5400000" flipH="1" flipV="1">
            <a:off x="8653857" y="1980540"/>
            <a:ext cx="492251" cy="283718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73" idx="0"/>
            <a:endCxn id="31" idx="3"/>
          </p:cNvCxnSpPr>
          <p:nvPr/>
        </p:nvCxnSpPr>
        <p:spPr>
          <a:xfrm rot="16200000" flipV="1">
            <a:off x="9039513" y="3127750"/>
            <a:ext cx="868222" cy="206929"/>
          </a:xfrm>
          <a:prstGeom prst="curvedConnector2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/>
          <p:nvPr/>
        </p:nvCxnSpPr>
        <p:spPr>
          <a:xfrm flipV="1">
            <a:off x="5240393" y="3037306"/>
            <a:ext cx="828136" cy="369333"/>
          </a:xfrm>
          <a:prstGeom prst="curvedConnector3">
            <a:avLst>
              <a:gd name="adj1" fmla="val 95728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0"/>
            <a:ext cx="12192002" cy="6775679"/>
            <a:chOff x="0" y="-1"/>
            <a:chExt cx="12192002" cy="6775679"/>
          </a:xfrm>
        </p:grpSpPr>
        <p:cxnSp>
          <p:nvCxnSpPr>
            <p:cNvPr id="13" name="Curved Connector 12"/>
            <p:cNvCxnSpPr>
              <a:stCxn id="4" idx="6"/>
            </p:cNvCxnSpPr>
            <p:nvPr/>
          </p:nvCxnSpPr>
          <p:spPr>
            <a:xfrm>
              <a:off x="9017391" y="3910116"/>
              <a:ext cx="2293037" cy="788496"/>
            </a:xfrm>
            <a:prstGeom prst="curvedConnector3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0" y="-1"/>
              <a:ext cx="12192002" cy="6775679"/>
              <a:chOff x="0" y="-1"/>
              <a:chExt cx="12192002" cy="677567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0" y="-1"/>
                <a:ext cx="12192002" cy="6775679"/>
                <a:chOff x="0" y="-1"/>
                <a:chExt cx="12192002" cy="6775679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7881765" y="3459247"/>
                  <a:ext cx="1135626" cy="9017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US" sz="1600" b="1" dirty="0" smtClean="0"/>
                    <a:t>KAFUE GORGE</a:t>
                  </a:r>
                  <a:endParaRPr lang="en-US" sz="1600" b="1" dirty="0"/>
                </a:p>
              </p:txBody>
            </p:sp>
            <p:sp>
              <p:nvSpPr>
                <p:cNvPr id="68" name="Flowchart: Manual Operation 67"/>
                <p:cNvSpPr/>
                <p:nvPr/>
              </p:nvSpPr>
              <p:spPr>
                <a:xfrm rot="17921535">
                  <a:off x="8661224" y="3939103"/>
                  <a:ext cx="761234" cy="230238"/>
                </a:xfrm>
                <a:prstGeom prst="flowChartManualOperation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265486" y="3665325"/>
                  <a:ext cx="623203" cy="4786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US" sz="1000" b="1" dirty="0" smtClean="0"/>
                    <a:t>Power Station</a:t>
                  </a:r>
                  <a:endParaRPr lang="en-US" sz="1000" b="1" dirty="0"/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0" y="-1"/>
                  <a:ext cx="12192002" cy="6775679"/>
                  <a:chOff x="0" y="-1"/>
                  <a:chExt cx="12192002" cy="6775679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2785403" y="4916658"/>
                    <a:ext cx="5556738" cy="1828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US" b="1" dirty="0" smtClean="0"/>
                      <a:t>KARIBA RESERVOIR</a:t>
                    </a:r>
                    <a:endParaRPr lang="en-US" b="1" dirty="0"/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344033" y="5822578"/>
                    <a:ext cx="152246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US" b="1" dirty="0" smtClean="0"/>
                      <a:t>Zambezi River</a:t>
                    </a:r>
                    <a:endParaRPr lang="en-US" b="1" dirty="0"/>
                  </a:p>
                </p:txBody>
              </p:sp>
              <p:cxnSp>
                <p:nvCxnSpPr>
                  <p:cNvPr id="61" name="Curved Connector 60"/>
                  <p:cNvCxnSpPr>
                    <a:endCxn id="5" idx="2"/>
                  </p:cNvCxnSpPr>
                  <p:nvPr/>
                </p:nvCxnSpPr>
                <p:spPr>
                  <a:xfrm flipV="1">
                    <a:off x="0" y="5831058"/>
                    <a:ext cx="2785403" cy="471269"/>
                  </a:xfrm>
                  <a:prstGeom prst="curvedConnector3">
                    <a:avLst>
                      <a:gd name="adj1" fmla="val 50000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02401" y="5552237"/>
                    <a:ext cx="152246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US" b="1" dirty="0" smtClean="0"/>
                      <a:t>Zambezi River</a:t>
                    </a:r>
                    <a:endParaRPr lang="en-US" b="1" dirty="0"/>
                  </a:p>
                </p:txBody>
              </p:sp>
              <p:sp>
                <p:nvSpPr>
                  <p:cNvPr id="69" name="Flowchart: Manual Operation 68"/>
                  <p:cNvSpPr/>
                  <p:nvPr/>
                </p:nvSpPr>
                <p:spPr>
                  <a:xfrm rot="20387901">
                    <a:off x="7232417" y="6421085"/>
                    <a:ext cx="761234" cy="230238"/>
                  </a:xfrm>
                  <a:prstGeom prst="flowChartManualOperation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108285" y="-1"/>
                    <a:ext cx="12083717" cy="6775679"/>
                    <a:chOff x="108285" y="-1"/>
                    <a:chExt cx="12083717" cy="6775679"/>
                  </a:xfrm>
                </p:grpSpPr>
                <p:cxnSp>
                  <p:nvCxnSpPr>
                    <p:cNvPr id="15" name="Curved Connector 14"/>
                    <p:cNvCxnSpPr>
                      <a:stCxn id="5" idx="5"/>
                    </p:cNvCxnSpPr>
                    <p:nvPr/>
                  </p:nvCxnSpPr>
                  <p:spPr>
                    <a:xfrm rot="5400000" flipH="1" flipV="1">
                      <a:off x="8438713" y="2724348"/>
                      <a:ext cx="2842951" cy="4663626"/>
                    </a:xfrm>
                    <a:prstGeom prst="curvedConnector4">
                      <a:avLst>
                        <a:gd name="adj1" fmla="val -8041"/>
                        <a:gd name="adj2" fmla="val 80709"/>
                      </a:avLst>
                    </a:prstGeom>
                    <a:ln w="635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108285" y="-1"/>
                      <a:ext cx="11202143" cy="6775679"/>
                      <a:chOff x="108285" y="-1"/>
                      <a:chExt cx="11202143" cy="6775679"/>
                    </a:xfrm>
                  </p:grpSpPr>
                  <p:grpSp>
                    <p:nvGrpSpPr>
                      <p:cNvPr id="3" name="Group 2"/>
                      <p:cNvGrpSpPr/>
                      <p:nvPr/>
                    </p:nvGrpSpPr>
                    <p:grpSpPr>
                      <a:xfrm>
                        <a:off x="108285" y="-1"/>
                        <a:ext cx="7939790" cy="4698613"/>
                        <a:chOff x="108285" y="-1"/>
                        <a:chExt cx="7939790" cy="4698613"/>
                      </a:xfrm>
                    </p:grpSpPr>
                    <p:sp>
                      <p:nvSpPr>
                        <p:cNvPr id="70" name="Oval 69"/>
                        <p:cNvSpPr/>
                        <p:nvPr/>
                      </p:nvSpPr>
                      <p:spPr>
                        <a:xfrm>
                          <a:off x="1621762" y="1913206"/>
                          <a:ext cx="5148775" cy="2785406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" name="Oval 1"/>
                        <p:cNvSpPr/>
                        <p:nvPr/>
                      </p:nvSpPr>
                      <p:spPr>
                        <a:xfrm>
                          <a:off x="108285" y="2039815"/>
                          <a:ext cx="1467297" cy="1185867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s-US" sz="2000" b="1" dirty="0" smtClean="0"/>
                            <a:t>ITEZHI TEZHI</a:t>
                          </a:r>
                          <a:endParaRPr lang="en-US" sz="2000" b="1" dirty="0"/>
                        </a:p>
                      </p:txBody>
                    </p:sp>
                    <p:cxnSp>
                      <p:nvCxnSpPr>
                        <p:cNvPr id="9" name="Curved Connector 8"/>
                        <p:cNvCxnSpPr>
                          <a:endCxn id="2" idx="0"/>
                        </p:cNvCxnSpPr>
                        <p:nvPr/>
                      </p:nvCxnSpPr>
                      <p:spPr>
                        <a:xfrm rot="5400000">
                          <a:off x="133111" y="708823"/>
                          <a:ext cx="2039815" cy="622168"/>
                        </a:xfrm>
                        <a:prstGeom prst="curvedConnector3">
                          <a:avLst/>
                        </a:prstGeom>
                        <a:ln w="6350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" name="Curved Connector 9"/>
                        <p:cNvCxnSpPr>
                          <a:stCxn id="2" idx="4"/>
                          <a:endCxn id="4" idx="1"/>
                        </p:cNvCxnSpPr>
                        <p:nvPr/>
                      </p:nvCxnSpPr>
                      <p:spPr>
                        <a:xfrm rot="16200000" flipH="1">
                          <a:off x="4262194" y="-194578"/>
                          <a:ext cx="365621" cy="7206140"/>
                        </a:xfrm>
                        <a:prstGeom prst="curvedConnector3">
                          <a:avLst>
                            <a:gd name="adj1" fmla="val 50000"/>
                          </a:avLst>
                        </a:prstGeom>
                        <a:ln w="6350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" name="TextBox 57"/>
                        <p:cNvSpPr txBox="1"/>
                        <p:nvPr/>
                      </p:nvSpPr>
                      <p:spPr>
                        <a:xfrm>
                          <a:off x="1464103" y="345128"/>
                          <a:ext cx="12764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b="1" dirty="0" smtClean="0"/>
                            <a:t>Kafue River</a:t>
                          </a:r>
                          <a:endParaRPr lang="en-US" b="1" dirty="0"/>
                        </a:p>
                      </p:txBody>
                    </p:sp>
                    <p:sp>
                      <p:nvSpPr>
                        <p:cNvPr id="59" name="TextBox 58"/>
                        <p:cNvSpPr txBox="1"/>
                        <p:nvPr/>
                      </p:nvSpPr>
                      <p:spPr>
                        <a:xfrm>
                          <a:off x="3252192" y="3037306"/>
                          <a:ext cx="1276440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b="1" dirty="0" smtClean="0"/>
                            <a:t>Kafue River</a:t>
                          </a:r>
                          <a:endParaRPr lang="en-US" b="1" dirty="0"/>
                        </a:p>
                      </p:txBody>
                    </p:sp>
                    <p:sp>
                      <p:nvSpPr>
                        <p:cNvPr id="67" name="Flowchart: Manual Operation 66"/>
                        <p:cNvSpPr/>
                        <p:nvPr/>
                      </p:nvSpPr>
                      <p:spPr>
                        <a:xfrm>
                          <a:off x="699808" y="3089598"/>
                          <a:ext cx="761234" cy="230238"/>
                        </a:xfrm>
                        <a:prstGeom prst="flowChartManualOperation">
                          <a:avLst/>
                        </a:prstGeom>
                        <a:solidFill>
                          <a:schemeClr val="accent2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1" name="Rectangle 70"/>
                        <p:cNvSpPr/>
                        <p:nvPr/>
                      </p:nvSpPr>
                      <p:spPr>
                        <a:xfrm>
                          <a:off x="760338" y="3300680"/>
                          <a:ext cx="623203" cy="478656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s-US" sz="1000" b="1" dirty="0" smtClean="0"/>
                            <a:t>Power Station</a:t>
                          </a:r>
                          <a:endParaRPr lang="en-US" sz="1000" b="1" dirty="0"/>
                        </a:p>
                      </p:txBody>
                    </p:sp>
                    <p:sp>
                      <p:nvSpPr>
                        <p:cNvPr id="96" name="TextBox 95"/>
                        <p:cNvSpPr txBox="1"/>
                        <p:nvPr/>
                      </p:nvSpPr>
                      <p:spPr>
                        <a:xfrm>
                          <a:off x="5444973" y="2731944"/>
                          <a:ext cx="1068306" cy="307777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sz="1400" b="1" dirty="0" smtClean="0"/>
                            <a:t>IRRIGATION</a:t>
                          </a:r>
                          <a:endParaRPr lang="en-US" sz="1400" b="1" dirty="0"/>
                        </a:p>
                      </p:txBody>
                    </p:sp>
                    <p:sp>
                      <p:nvSpPr>
                        <p:cNvPr id="97" name="TextBox 96"/>
                        <p:cNvSpPr txBox="1"/>
                        <p:nvPr/>
                      </p:nvSpPr>
                      <p:spPr>
                        <a:xfrm>
                          <a:off x="2428886" y="4084823"/>
                          <a:ext cx="123155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b="1" dirty="0" smtClean="0"/>
                            <a:t>Kafue Flats</a:t>
                          </a:r>
                          <a:endParaRPr lang="en-US" b="1" dirty="0"/>
                        </a:p>
                      </p:txBody>
                    </p:sp>
                    <p:cxnSp>
                      <p:nvCxnSpPr>
                        <p:cNvPr id="113" name="Curved Connector 112"/>
                        <p:cNvCxnSpPr>
                          <a:endCxn id="116" idx="1"/>
                        </p:cNvCxnSpPr>
                        <p:nvPr/>
                      </p:nvCxnSpPr>
                      <p:spPr>
                        <a:xfrm rot="16200000" flipH="1">
                          <a:off x="907444" y="1349803"/>
                          <a:ext cx="393870" cy="313830"/>
                        </a:xfrm>
                        <a:prstGeom prst="curvedConnector2">
                          <a:avLst/>
                        </a:prstGeom>
                        <a:ln w="6350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6" name="TextBox 115"/>
                        <p:cNvSpPr txBox="1"/>
                        <p:nvPr/>
                      </p:nvSpPr>
                      <p:spPr>
                        <a:xfrm>
                          <a:off x="1261294" y="1549764"/>
                          <a:ext cx="1151662" cy="307777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sz="1400" b="1" dirty="0" smtClean="0"/>
                            <a:t>IRRIGATION?</a:t>
                          </a:r>
                          <a:endParaRPr lang="en-US" sz="1400" b="1" dirty="0"/>
                        </a:p>
                      </p:txBody>
                    </p:sp>
                  </p:grpSp>
                  <p:grpSp>
                    <p:nvGrpSpPr>
                      <p:cNvPr id="6" name="Group 5"/>
                      <p:cNvGrpSpPr/>
                      <p:nvPr/>
                    </p:nvGrpSpPr>
                    <p:grpSpPr>
                      <a:xfrm>
                        <a:off x="6585297" y="757848"/>
                        <a:ext cx="4725131" cy="6017830"/>
                        <a:chOff x="6585297" y="757848"/>
                        <a:chExt cx="4725131" cy="6017830"/>
                      </a:xfrm>
                    </p:grpSpPr>
                    <p:sp>
                      <p:nvSpPr>
                        <p:cNvPr id="109" name="Oval 108"/>
                        <p:cNvSpPr/>
                        <p:nvPr/>
                      </p:nvSpPr>
                      <p:spPr>
                        <a:xfrm>
                          <a:off x="7566269" y="1332192"/>
                          <a:ext cx="2701069" cy="2151768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  <a:alpha val="41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23" name="Flowchart: Sequential Access Storage 22"/>
                        <p:cNvSpPr/>
                        <p:nvPr/>
                      </p:nvSpPr>
                      <p:spPr>
                        <a:xfrm>
                          <a:off x="7215460" y="2976524"/>
                          <a:ext cx="300461" cy="266614"/>
                        </a:xfrm>
                        <a:prstGeom prst="flowChartMagneticTap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cxnSp>
                      <p:nvCxnSpPr>
                        <p:cNvPr id="24" name="Curved Connector 23"/>
                        <p:cNvCxnSpPr/>
                        <p:nvPr/>
                      </p:nvCxnSpPr>
                      <p:spPr>
                        <a:xfrm flipV="1">
                          <a:off x="6585297" y="2728879"/>
                          <a:ext cx="1560789" cy="717433"/>
                        </a:xfrm>
                        <a:prstGeom prst="curvedConnector3">
                          <a:avLst>
                            <a:gd name="adj1" fmla="val 50000"/>
                          </a:avLst>
                        </a:prstGeom>
                        <a:ln w="6350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8146086" y="2368523"/>
                          <a:ext cx="1224073" cy="85715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s-US" b="1" dirty="0" smtClean="0"/>
                            <a:t>Iolanda WTP</a:t>
                          </a:r>
                          <a:endParaRPr lang="en-US" b="1" dirty="0"/>
                        </a:p>
                      </p:txBody>
                    </p:sp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10058399" y="757848"/>
                          <a:ext cx="1252029" cy="6502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s-US" sz="2000" b="1" dirty="0" smtClean="0">
                              <a:solidFill>
                                <a:schemeClr val="tx1"/>
                              </a:solidFill>
                            </a:rPr>
                            <a:t>LUSAKA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80" name="Curved Connector 79"/>
                        <p:cNvCxnSpPr>
                          <a:stCxn id="73" idx="0"/>
                          <a:endCxn id="55" idx="2"/>
                        </p:cNvCxnSpPr>
                        <p:nvPr/>
                      </p:nvCxnSpPr>
                      <p:spPr>
                        <a:xfrm rot="5400000" flipH="1" flipV="1">
                          <a:off x="9002147" y="1983058"/>
                          <a:ext cx="2257209" cy="1107326"/>
                        </a:xfrm>
                        <a:prstGeom prst="curvedConnector3">
                          <a:avLst>
                            <a:gd name="adj1" fmla="val 50000"/>
                          </a:avLst>
                        </a:prstGeom>
                        <a:ln w="63500">
                          <a:solidFill>
                            <a:schemeClr val="tx1"/>
                          </a:solidFill>
                          <a:prstDash val="sysDot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5" name="Curved Connector 84"/>
                        <p:cNvCxnSpPr>
                          <a:stCxn id="84" idx="2"/>
                          <a:endCxn id="55" idx="3"/>
                        </p:cNvCxnSpPr>
                        <p:nvPr/>
                      </p:nvCxnSpPr>
                      <p:spPr>
                        <a:xfrm rot="5400000" flipH="1" flipV="1">
                          <a:off x="6916951" y="2382201"/>
                          <a:ext cx="5692696" cy="3094257"/>
                        </a:xfrm>
                        <a:prstGeom prst="curvedConnector4">
                          <a:avLst>
                            <a:gd name="adj1" fmla="val 203"/>
                            <a:gd name="adj2" fmla="val 119030"/>
                          </a:avLst>
                        </a:prstGeom>
                        <a:ln w="63500">
                          <a:solidFill>
                            <a:schemeClr val="tx1"/>
                          </a:solidFill>
                          <a:prstDash val="sysDot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9041841" y="1712728"/>
                          <a:ext cx="834207" cy="327087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s-US" sz="1200" b="1" dirty="0" smtClean="0"/>
                            <a:t>BOOSTER</a:t>
                          </a:r>
                          <a:endParaRPr lang="en-US" sz="1200" b="1" dirty="0"/>
                        </a:p>
                      </p:txBody>
                    </p:sp>
                    <p:cxnSp>
                      <p:nvCxnSpPr>
                        <p:cNvPr id="106" name="Curved Connector 105"/>
                        <p:cNvCxnSpPr>
                          <a:stCxn id="98" idx="0"/>
                          <a:endCxn id="55" idx="1"/>
                        </p:cNvCxnSpPr>
                        <p:nvPr/>
                      </p:nvCxnSpPr>
                      <p:spPr>
                        <a:xfrm rot="5400000" flipH="1" flipV="1">
                          <a:off x="9443799" y="1098128"/>
                          <a:ext cx="629746" cy="599454"/>
                        </a:xfrm>
                        <a:prstGeom prst="curvedConnector2">
                          <a:avLst/>
                        </a:prstGeom>
                        <a:ln w="63500"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" name="TextBox 36"/>
                        <p:cNvSpPr txBox="1"/>
                        <p:nvPr/>
                      </p:nvSpPr>
                      <p:spPr>
                        <a:xfrm>
                          <a:off x="7209913" y="1529644"/>
                          <a:ext cx="1577676" cy="338554"/>
                        </a:xfrm>
                        <a:prstGeom prst="rect">
                          <a:avLst/>
                        </a:prstGeom>
                        <a:noFill/>
                        <a:ln w="28575"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s-US" sz="1600" b="1" dirty="0" smtClean="0"/>
                            <a:t>IOLANDA PLANT</a:t>
                          </a:r>
                          <a:endParaRPr lang="en-US" sz="1600" b="1" dirty="0"/>
                        </a:p>
                      </p:txBody>
                    </p:sp>
                  </p:grpSp>
                </p:grpSp>
              </p:grpSp>
              <p:sp>
                <p:nvSpPr>
                  <p:cNvPr id="84" name="Rectangle 83"/>
                  <p:cNvSpPr/>
                  <p:nvPr/>
                </p:nvSpPr>
                <p:spPr>
                  <a:xfrm>
                    <a:off x="7904569" y="6297022"/>
                    <a:ext cx="623203" cy="47865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US" sz="1000" b="1" dirty="0" smtClean="0"/>
                      <a:t>Power Station</a:t>
                    </a:r>
                    <a:endParaRPr lang="en-US" sz="1000" b="1" dirty="0"/>
                  </a:p>
                </p:txBody>
              </p:sp>
            </p:grpSp>
          </p:grpSp>
          <p:grpSp>
            <p:nvGrpSpPr>
              <p:cNvPr id="26" name="Group 25"/>
              <p:cNvGrpSpPr/>
              <p:nvPr/>
            </p:nvGrpSpPr>
            <p:grpSpPr>
              <a:xfrm>
                <a:off x="4756727" y="137931"/>
                <a:ext cx="2013810" cy="619917"/>
                <a:chOff x="4756727" y="137931"/>
                <a:chExt cx="2013810" cy="619917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4756727" y="137931"/>
                  <a:ext cx="2000676" cy="619917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5022207" y="137931"/>
                  <a:ext cx="1748330" cy="580327"/>
                  <a:chOff x="5022207" y="73279"/>
                  <a:chExt cx="1748330" cy="580327"/>
                </a:xfrm>
              </p:grpSpPr>
              <p:cxnSp>
                <p:nvCxnSpPr>
                  <p:cNvPr id="44" name="Curved Connector 43"/>
                  <p:cNvCxnSpPr/>
                  <p:nvPr/>
                </p:nvCxnSpPr>
                <p:spPr>
                  <a:xfrm flipV="1">
                    <a:off x="5022207" y="257945"/>
                    <a:ext cx="436371" cy="1"/>
                  </a:xfrm>
                  <a:prstGeom prst="curvedConnector3">
                    <a:avLst>
                      <a:gd name="adj1" fmla="val 50000"/>
                    </a:avLst>
                  </a:prstGeom>
                  <a:ln w="63500">
                    <a:solidFill>
                      <a:schemeClr val="tx1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Curved Connector 47"/>
                  <p:cNvCxnSpPr/>
                  <p:nvPr/>
                </p:nvCxnSpPr>
                <p:spPr>
                  <a:xfrm>
                    <a:off x="5022207" y="503620"/>
                    <a:ext cx="422766" cy="3483"/>
                  </a:xfrm>
                  <a:prstGeom prst="curvedConnector3">
                    <a:avLst>
                      <a:gd name="adj1" fmla="val 50000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458578" y="73279"/>
                    <a:ext cx="12988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/>
                      <a:t>Power Path</a:t>
                    </a:r>
                    <a:endParaRPr lang="en-US" sz="1600" b="1" dirty="0"/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5471712" y="315052"/>
                    <a:ext cx="12988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 smtClean="0"/>
                      <a:t>Water Path</a:t>
                    </a:r>
                    <a:endParaRPr lang="en-US" sz="1600" b="1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548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0"/>
            <a:ext cx="12060783" cy="6842597"/>
            <a:chOff x="121394" y="56572"/>
            <a:chExt cx="12060783" cy="6842597"/>
          </a:xfrm>
        </p:grpSpPr>
        <p:cxnSp>
          <p:nvCxnSpPr>
            <p:cNvPr id="6" name="Curved Connector 5"/>
            <p:cNvCxnSpPr>
              <a:stCxn id="3" idx="6"/>
              <a:endCxn id="4" idx="2"/>
            </p:cNvCxnSpPr>
            <p:nvPr/>
          </p:nvCxnSpPr>
          <p:spPr>
            <a:xfrm>
              <a:off x="3748686" y="4237893"/>
              <a:ext cx="1762985" cy="297234"/>
            </a:xfrm>
            <a:prstGeom prst="curvedConnector3">
              <a:avLst>
                <a:gd name="adj1" fmla="val 5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121394" y="56572"/>
              <a:ext cx="12060783" cy="6842597"/>
              <a:chOff x="121394" y="56572"/>
              <a:chExt cx="12060783" cy="684259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1394" y="56572"/>
                <a:ext cx="12060783" cy="6842597"/>
                <a:chOff x="121394" y="56572"/>
                <a:chExt cx="12060783" cy="6842597"/>
              </a:xfrm>
            </p:grpSpPr>
            <p:sp>
              <p:nvSpPr>
                <p:cNvPr id="93" name="TextBox 92"/>
                <p:cNvSpPr txBox="1"/>
                <p:nvPr/>
              </p:nvSpPr>
              <p:spPr>
                <a:xfrm>
                  <a:off x="10126806" y="6492721"/>
                  <a:ext cx="2055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US" sz="1400" dirty="0" smtClean="0">
                      <a:solidFill>
                        <a:srgbClr val="C00000"/>
                      </a:solidFill>
                    </a:rPr>
                    <a:t>*User-Modifiable actions </a:t>
                  </a:r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121394" y="56572"/>
                  <a:ext cx="11988229" cy="6842597"/>
                  <a:chOff x="121394" y="75044"/>
                  <a:chExt cx="11988229" cy="6842597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21394" y="75044"/>
                    <a:ext cx="11934430" cy="6842597"/>
                    <a:chOff x="121394" y="75044"/>
                    <a:chExt cx="11934430" cy="6842597"/>
                  </a:xfrm>
                </p:grpSpPr>
                <p:sp>
                  <p:nvSpPr>
                    <p:cNvPr id="77" name="Down Arrow 76"/>
                    <p:cNvSpPr/>
                    <p:nvPr/>
                  </p:nvSpPr>
                  <p:spPr>
                    <a:xfrm>
                      <a:off x="9478507" y="913180"/>
                      <a:ext cx="466935" cy="437351"/>
                    </a:xfrm>
                    <a:prstGeom prst="downArrow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121394" y="75044"/>
                      <a:ext cx="11934430" cy="6842597"/>
                      <a:chOff x="121394" y="75044"/>
                      <a:chExt cx="11934430" cy="6842597"/>
                    </a:xfrm>
                  </p:grpSpPr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8056656" y="3086936"/>
                        <a:ext cx="532518" cy="30777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s-US" sz="1400" b="1" dirty="0" smtClean="0"/>
                          <a:t>WTP</a:t>
                        </a:r>
                        <a:endParaRPr lang="en-US" sz="1400" b="1" dirty="0"/>
                      </a:p>
                    </p:txBody>
                  </p:sp>
                  <p:grpSp>
                    <p:nvGrpSpPr>
                      <p:cNvPr id="9" name="Group 8"/>
                      <p:cNvGrpSpPr/>
                      <p:nvPr/>
                    </p:nvGrpSpPr>
                    <p:grpSpPr>
                      <a:xfrm>
                        <a:off x="121394" y="75044"/>
                        <a:ext cx="11934430" cy="6842597"/>
                        <a:chOff x="121394" y="75044"/>
                        <a:chExt cx="11934430" cy="6842597"/>
                      </a:xfrm>
                    </p:grpSpPr>
                    <p:sp>
                      <p:nvSpPr>
                        <p:cNvPr id="89" name="TextBox 88"/>
                        <p:cNvSpPr txBox="1"/>
                        <p:nvPr/>
                      </p:nvSpPr>
                      <p:spPr>
                        <a:xfrm>
                          <a:off x="10190960" y="4394141"/>
                          <a:ext cx="460382" cy="276999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s-US" sz="1200" b="1" dirty="0" smtClean="0"/>
                            <a:t>HYD</a:t>
                          </a:r>
                        </a:p>
                      </p:txBody>
                    </p:sp>
                    <p:sp>
                      <p:nvSpPr>
                        <p:cNvPr id="90" name="TextBox 89"/>
                        <p:cNvSpPr txBox="1"/>
                        <p:nvPr/>
                      </p:nvSpPr>
                      <p:spPr>
                        <a:xfrm>
                          <a:off x="10180409" y="4767628"/>
                          <a:ext cx="591509" cy="276999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s-US" sz="1200" b="1" dirty="0" smtClean="0"/>
                            <a:t>E-flow</a:t>
                          </a:r>
                          <a:endParaRPr lang="en-US" sz="1200" b="1" dirty="0"/>
                        </a:p>
                      </p:txBody>
                    </p:sp>
                    <p:grpSp>
                      <p:nvGrpSpPr>
                        <p:cNvPr id="8" name="Group 7"/>
                        <p:cNvGrpSpPr/>
                        <p:nvPr/>
                      </p:nvGrpSpPr>
                      <p:grpSpPr>
                        <a:xfrm>
                          <a:off x="121394" y="75044"/>
                          <a:ext cx="11934430" cy="6842597"/>
                          <a:chOff x="121394" y="75044"/>
                          <a:chExt cx="11934430" cy="6842597"/>
                        </a:xfrm>
                      </p:grpSpPr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848450" y="3706400"/>
                            <a:ext cx="460382" cy="276999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s-US" sz="1200" b="1" dirty="0" smtClean="0"/>
                              <a:t>HYD</a:t>
                            </a:r>
                          </a:p>
                        </p:txBody>
                      </p:sp>
                      <p:sp>
                        <p:nvSpPr>
                          <p:cNvPr id="88" name="TextBox 87"/>
                          <p:cNvSpPr txBox="1"/>
                          <p:nvPr/>
                        </p:nvSpPr>
                        <p:spPr>
                          <a:xfrm>
                            <a:off x="4805233" y="4072521"/>
                            <a:ext cx="591509" cy="276999"/>
                          </a:xfrm>
                          <a:prstGeom prst="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n w="28575"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s-US" sz="1200" b="1" dirty="0" smtClean="0"/>
                              <a:t>E-flow</a:t>
                            </a:r>
                            <a:endParaRPr lang="en-US" sz="1200" b="1" dirty="0"/>
                          </a:p>
                        </p:txBody>
                      </p:sp>
                      <p:grpSp>
                        <p:nvGrpSpPr>
                          <p:cNvPr id="7" name="Group 6"/>
                          <p:cNvGrpSpPr/>
                          <p:nvPr/>
                        </p:nvGrpSpPr>
                        <p:grpSpPr>
                          <a:xfrm>
                            <a:off x="121394" y="75044"/>
                            <a:ext cx="11934430" cy="6842597"/>
                            <a:chOff x="121394" y="75044"/>
                            <a:chExt cx="11934430" cy="6842597"/>
                          </a:xfrm>
                        </p:grpSpPr>
                        <p:grpSp>
                          <p:nvGrpSpPr>
                            <p:cNvPr id="5" name="Group 4"/>
                            <p:cNvGrpSpPr/>
                            <p:nvPr/>
                          </p:nvGrpSpPr>
                          <p:grpSpPr>
                            <a:xfrm>
                              <a:off x="121394" y="75044"/>
                              <a:ext cx="11934430" cy="6842597"/>
                              <a:chOff x="121394" y="75044"/>
                              <a:chExt cx="11934430" cy="6842597"/>
                            </a:xfrm>
                          </p:grpSpPr>
                          <p:sp>
                            <p:nvSpPr>
                              <p:cNvPr id="14" name="Bent Arrow 13"/>
                              <p:cNvSpPr/>
                              <p:nvPr/>
                            </p:nvSpPr>
                            <p:spPr>
                              <a:xfrm rot="5400000">
                                <a:off x="4468006" y="166045"/>
                                <a:ext cx="2108639" cy="3932656"/>
                              </a:xfrm>
                              <a:prstGeom prst="bentArrow">
                                <a:avLst>
                                  <a:gd name="adj1" fmla="val 13374"/>
                                  <a:gd name="adj2" fmla="val 12337"/>
                                  <a:gd name="adj3" fmla="val 14672"/>
                                  <a:gd name="adj4" fmla="val 44190"/>
                                </a:avLst>
                              </a:prstGeom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2" name="TextBox 1"/>
                              <p:cNvSpPr txBox="1"/>
                              <p:nvPr/>
                            </p:nvSpPr>
                            <p:spPr>
                              <a:xfrm>
                                <a:off x="433109" y="162004"/>
                                <a:ext cx="3520055" cy="2031325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n w="1905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s-US" sz="1400" b="1" dirty="0" smtClean="0"/>
                                  <a:t>CLIMATIC INPUTS (monthly):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400" dirty="0" smtClean="0"/>
                                  <a:t>Byduko Streamflow Model data inputs:</a:t>
                                </a:r>
                              </a:p>
                              <a:p>
                                <a:pPr marL="742950" lvl="1" indent="-285750">
                                  <a:buFont typeface="Courier New" panose="02070309020205020404" pitchFamily="49" charset="0"/>
                                  <a:buChar char="o"/>
                                </a:pPr>
                                <a:r>
                                  <a:rPr lang="es-US" sz="1400" dirty="0" smtClean="0"/>
                                  <a:t>Precipitation (1961-1990)</a:t>
                                </a:r>
                              </a:p>
                              <a:p>
                                <a:pPr marL="742950" lvl="1" indent="-285750">
                                  <a:buFont typeface="Courier New" panose="02070309020205020404" pitchFamily="49" charset="0"/>
                                  <a:buChar char="o"/>
                                </a:pPr>
                                <a:r>
                                  <a:rPr lang="es-US" sz="1400" dirty="0" smtClean="0"/>
                                  <a:t>Upstream streamflow (1980-1984)</a:t>
                                </a:r>
                              </a:p>
                              <a:p>
                                <a:pPr marL="742950" lvl="1" indent="-285750">
                                  <a:buFont typeface="Courier New" panose="02070309020205020404" pitchFamily="49" charset="0"/>
                                  <a:buChar char="o"/>
                                </a:pPr>
                                <a:r>
                                  <a:rPr lang="es-US" sz="1400" dirty="0" smtClean="0"/>
                                  <a:t>Max &amp; Min Air Temp (1973-2001)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400" dirty="0" smtClean="0"/>
                                  <a:t>GCM (now RCP) projections</a:t>
                                </a:r>
                              </a:p>
                              <a:p>
                                <a:r>
                                  <a:rPr lang="es-US" sz="1400" b="1" dirty="0" smtClean="0"/>
                                  <a:t>CHARACTERISITIC INPUTS: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400" dirty="0" smtClean="0"/>
                                  <a:t>Reservoir/Hydropower Characteristics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400" dirty="0" smtClean="0"/>
                                  <a:t>Drainage basin area/characteristics</a:t>
                                </a:r>
                              </a:p>
                            </p:txBody>
                          </p:sp>
                          <p:sp>
                            <p:nvSpPr>
                              <p:cNvPr id="49" name="TextBox 48"/>
                              <p:cNvSpPr txBox="1"/>
                              <p:nvPr/>
                            </p:nvSpPr>
                            <p:spPr>
                              <a:xfrm>
                                <a:off x="8367528" y="75044"/>
                                <a:ext cx="2349221" cy="830997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n w="1905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s-US" sz="1200" b="1" dirty="0" smtClean="0"/>
                                  <a:t>INPUTS (WTP):</a:t>
                                </a:r>
                              </a:p>
                              <a:p>
                                <a:pPr marL="171450" indent="-1714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200" dirty="0">
                                    <a:solidFill>
                                      <a:srgbClr val="C00000"/>
                                    </a:solidFill>
                                  </a:rPr>
                                  <a:t>P</a:t>
                                </a:r>
                                <a:r>
                                  <a:rPr lang="es-US" sz="1200" dirty="0" smtClean="0">
                                    <a:solidFill>
                                      <a:srgbClr val="C00000"/>
                                    </a:solidFill>
                                  </a:rPr>
                                  <a:t>ump capacities*</a:t>
                                </a:r>
                              </a:p>
                              <a:p>
                                <a:pPr marL="171450" indent="-1714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200" dirty="0" smtClean="0">
                                    <a:solidFill>
                                      <a:srgbClr val="C00000"/>
                                    </a:solidFill>
                                  </a:rPr>
                                  <a:t>Storage/booster tank volumes</a:t>
                                </a:r>
                                <a:r>
                                  <a:rPr lang="es-US" sz="1200" dirty="0">
                                    <a:solidFill>
                                      <a:srgbClr val="C00000"/>
                                    </a:solidFill>
                                  </a:rPr>
                                  <a:t>*</a:t>
                                </a:r>
                                <a:endParaRPr lang="es-US" sz="1200" dirty="0" smtClean="0">
                                  <a:solidFill>
                                    <a:srgbClr val="C00000"/>
                                  </a:solidFill>
                                </a:endParaRPr>
                              </a:p>
                              <a:p>
                                <a:pPr marL="171450" indent="-1714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200" dirty="0" smtClean="0">
                                    <a:solidFill>
                                      <a:srgbClr val="C00000"/>
                                    </a:solidFill>
                                  </a:rPr>
                                  <a:t>Population served/water use*</a:t>
                                </a:r>
                              </a:p>
                            </p:txBody>
                          </p:sp>
                          <p:grpSp>
                            <p:nvGrpSpPr>
                              <p:cNvPr id="17" name="Group 16"/>
                              <p:cNvGrpSpPr/>
                              <p:nvPr/>
                            </p:nvGrpSpPr>
                            <p:grpSpPr>
                              <a:xfrm>
                                <a:off x="8367528" y="1078054"/>
                                <a:ext cx="2810411" cy="2496856"/>
                                <a:chOff x="8367528" y="1078054"/>
                                <a:chExt cx="2810411" cy="2496856"/>
                              </a:xfrm>
                            </p:grpSpPr>
                            <p:sp>
                              <p:nvSpPr>
                                <p:cNvPr id="61" name="Oval 60"/>
                                <p:cNvSpPr/>
                                <p:nvPr/>
                              </p:nvSpPr>
                              <p:spPr>
                                <a:xfrm>
                                  <a:off x="8367528" y="1352948"/>
                                  <a:ext cx="2810411" cy="2221962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chemeClr val="bg1">
                                    <a:lumMod val="75000"/>
                                    <a:alpha val="41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dirty="0"/>
                                </a:p>
                              </p:txBody>
                            </p:sp>
                            <p:grpSp>
                              <p:nvGrpSpPr>
                                <p:cNvPr id="59" name="Group 58"/>
                                <p:cNvGrpSpPr/>
                                <p:nvPr/>
                              </p:nvGrpSpPr>
                              <p:grpSpPr>
                                <a:xfrm>
                                  <a:off x="8838461" y="1078054"/>
                                  <a:ext cx="1941666" cy="1913718"/>
                                  <a:chOff x="9316183" y="859429"/>
                                  <a:chExt cx="1842982" cy="1913718"/>
                                </a:xfrm>
                              </p:grpSpPr>
                              <p:sp>
                                <p:nvSpPr>
                                  <p:cNvPr id="32" name="Rectangle 31"/>
                                  <p:cNvSpPr/>
                                  <p:nvPr/>
                                </p:nvSpPr>
                                <p:spPr>
                                  <a:xfrm>
                                    <a:off x="9316183" y="2144919"/>
                                    <a:ext cx="1122432" cy="62822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es-US" b="1" dirty="0" smtClean="0">
                                        <a:solidFill>
                                          <a:schemeClr val="bg1"/>
                                        </a:solidFill>
                                      </a:rPr>
                                      <a:t>Iolanda WTP</a:t>
                                    </a:r>
                                    <a:endParaRPr lang="en-US" b="1" dirty="0">
                                      <a:solidFill>
                                        <a:schemeClr val="bg1"/>
                                      </a:solidFill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6" name="Curved Connector 55"/>
                                  <p:cNvCxnSpPr/>
                                  <p:nvPr/>
                                </p:nvCxnSpPr>
                                <p:spPr>
                                  <a:xfrm rot="5400000" flipH="1" flipV="1">
                                    <a:off x="9754623" y="1756986"/>
                                    <a:ext cx="492251" cy="283718"/>
                                  </a:xfrm>
                                  <a:prstGeom prst="curvedConnector2">
                                    <a:avLst/>
                                  </a:prstGeom>
                                  <a:ln w="63500"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57" name="Rectangle 56"/>
                                  <p:cNvSpPr/>
                                  <p:nvPr/>
                                </p:nvSpPr>
                                <p:spPr>
                                  <a:xfrm>
                                    <a:off x="10142607" y="1489175"/>
                                    <a:ext cx="834207" cy="327087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noFill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r>
                                      <a:rPr lang="es-US" sz="1200" b="1" dirty="0" smtClean="0">
                                        <a:solidFill>
                                          <a:schemeClr val="bg1"/>
                                        </a:solidFill>
                                      </a:rPr>
                                      <a:t>BOOSTER</a:t>
                                    </a:r>
                                    <a:endParaRPr lang="en-US" sz="1200" b="1" dirty="0">
                                      <a:solidFill>
                                        <a:schemeClr val="bg1"/>
                                      </a:solidFill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8" name="Curved Connector 57"/>
                                  <p:cNvCxnSpPr>
                                    <a:stCxn id="57" idx="0"/>
                                  </p:cNvCxnSpPr>
                                  <p:nvPr/>
                                </p:nvCxnSpPr>
                                <p:spPr>
                                  <a:xfrm rot="5400000" flipH="1" flipV="1">
                                    <a:off x="10544565" y="874575"/>
                                    <a:ext cx="629746" cy="599454"/>
                                  </a:xfrm>
                                  <a:prstGeom prst="curvedConnector2">
                                    <a:avLst/>
                                  </a:prstGeom>
                                  <a:ln w="63500"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60" name="Rectangle 59"/>
                              <p:cNvSpPr/>
                              <p:nvPr/>
                            </p:nvSpPr>
                            <p:spPr>
                              <a:xfrm>
                                <a:off x="10803795" y="737586"/>
                                <a:ext cx="1252029" cy="650268"/>
                              </a:xfrm>
                              <a:prstGeom prst="rect">
                                <a:avLst/>
                              </a:prstGeom>
                              <a:noFill/>
                              <a:ln w="50800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s-US" sz="2000" b="1" dirty="0" smtClean="0">
                                    <a:solidFill>
                                      <a:schemeClr val="tx1"/>
                                    </a:solidFill>
                                  </a:rPr>
                                  <a:t>LUSAKA</a:t>
                                </a:r>
                                <a:endParaRPr lang="en-US" sz="2000" b="1" dirty="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92" name="Group 91"/>
                              <p:cNvGrpSpPr/>
                              <p:nvPr/>
                            </p:nvGrpSpPr>
                            <p:grpSpPr>
                              <a:xfrm>
                                <a:off x="121394" y="2193329"/>
                                <a:ext cx="4792351" cy="4517172"/>
                                <a:chOff x="9275" y="1282153"/>
                                <a:chExt cx="4792351" cy="4517172"/>
                              </a:xfrm>
                            </p:grpSpPr>
                            <p:sp>
                              <p:nvSpPr>
                                <p:cNvPr id="3" name="Oval 2"/>
                                <p:cNvSpPr/>
                                <p:nvPr/>
                              </p:nvSpPr>
                              <p:spPr>
                                <a:xfrm>
                                  <a:off x="182168" y="1785870"/>
                                  <a:ext cx="3454399" cy="3118637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t" anchorCtr="0"/>
                                <a:lstStyle/>
                                <a:p>
                                  <a:pPr algn="ctr"/>
                                  <a:r>
                                    <a:rPr lang="es-US" sz="2000" b="1" dirty="0" smtClean="0"/>
                                    <a:t>ITEZHI TEZHI</a:t>
                                  </a:r>
                                  <a:endParaRPr lang="en-US" sz="2000" b="1" dirty="0"/>
                                </a:p>
                              </p:txBody>
                            </p:sp>
                            <p:sp>
                              <p:nvSpPr>
                                <p:cNvPr id="10" name="Down Arrow 9"/>
                                <p:cNvSpPr/>
                                <p:nvPr/>
                              </p:nvSpPr>
                              <p:spPr>
                                <a:xfrm>
                                  <a:off x="1675901" y="1282153"/>
                                  <a:ext cx="466935" cy="503718"/>
                                </a:xfrm>
                                <a:prstGeom prst="downArrow">
                                  <a:avLst/>
                                </a:prstGeom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dirty="0"/>
                                </a:p>
                              </p:txBody>
                            </p:sp>
                            <p:sp>
                              <p:nvSpPr>
                                <p:cNvPr id="15" name="TextBox 14"/>
                                <p:cNvSpPr txBox="1"/>
                                <p:nvPr/>
                              </p:nvSpPr>
                              <p:spPr>
                                <a:xfrm>
                                  <a:off x="9275" y="2697146"/>
                                  <a:ext cx="2534544" cy="83099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6">
                                    <a:lumMod val="20000"/>
                                    <a:lumOff val="80000"/>
                                  </a:schemeClr>
                                </a:solidFill>
                                <a:ln w="1905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200" b="1" dirty="0" smtClean="0"/>
                                    <a:t>INPUT WATER DEMANDS (monthly):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200" dirty="0" smtClean="0"/>
                                    <a:t>HYD 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200" dirty="0" smtClean="0"/>
                                    <a:t>E-flow 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200" dirty="0" smtClean="0"/>
                                    <a:t>Irrigation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4" name="Flowchart: Manual Operation 23"/>
                                <p:cNvSpPr/>
                                <p:nvPr/>
                              </p:nvSpPr>
                              <p:spPr>
                                <a:xfrm rot="16200000">
                                  <a:off x="3371286" y="3255370"/>
                                  <a:ext cx="761234" cy="230238"/>
                                </a:xfrm>
                                <a:prstGeom prst="flowChartManualOperation">
                                  <a:avLst/>
                                </a:prstGeom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dirty="0"/>
                                </a:p>
                              </p:txBody>
                            </p:sp>
                            <p:sp>
                              <p:nvSpPr>
                                <p:cNvPr id="30" name="Rectangle 29"/>
                                <p:cNvSpPr/>
                                <p:nvPr/>
                              </p:nvSpPr>
                              <p:spPr>
                                <a:xfrm>
                                  <a:off x="3867022" y="3131160"/>
                                  <a:ext cx="623203" cy="47865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s-US" sz="1000" b="1" dirty="0" smtClean="0"/>
                                    <a:t>Power Station</a:t>
                                  </a:r>
                                  <a:endParaRPr lang="en-US" sz="1000" b="1" dirty="0"/>
                                </a:p>
                              </p:txBody>
                            </p:sp>
                            <p:cxnSp>
                              <p:nvCxnSpPr>
                                <p:cNvPr id="62" name="Curved Connector 61"/>
                                <p:cNvCxnSpPr>
                                  <a:stCxn id="3" idx="4"/>
                                </p:cNvCxnSpPr>
                                <p:nvPr/>
                              </p:nvCxnSpPr>
                              <p:spPr>
                                <a:xfrm rot="16200000" flipH="1">
                                  <a:off x="1614028" y="5199846"/>
                                  <a:ext cx="590681" cy="1"/>
                                </a:xfrm>
                                <a:prstGeom prst="curvedConnector3">
                                  <a:avLst>
                                    <a:gd name="adj1" fmla="val 50000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66" name="TextBox 65"/>
                                <p:cNvSpPr txBox="1"/>
                                <p:nvPr/>
                              </p:nvSpPr>
                              <p:spPr>
                                <a:xfrm>
                                  <a:off x="1333536" y="5491548"/>
                                  <a:ext cx="1068306" cy="3077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20000"/>
                                    <a:lumOff val="80000"/>
                                  </a:schemeClr>
                                </a:solidFill>
                                <a:ln w="28575"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400" b="1" dirty="0" smtClean="0"/>
                                    <a:t>IRRIGATION</a:t>
                                  </a:r>
                                  <a:endParaRPr lang="en-US" sz="1400" b="1" dirty="0"/>
                                </a:p>
                              </p:txBody>
                            </p:sp>
                            <p:cxnSp>
                              <p:nvCxnSpPr>
                                <p:cNvPr id="69" name="Curved Connector 68"/>
                                <p:cNvCxnSpPr/>
                                <p:nvPr/>
                              </p:nvCxnSpPr>
                              <p:spPr>
                                <a:xfrm flipV="1">
                                  <a:off x="3268729" y="3609816"/>
                                  <a:ext cx="1532897" cy="246636"/>
                                </a:xfrm>
                                <a:prstGeom prst="curvedConnector3">
                                  <a:avLst>
                                    <a:gd name="adj1" fmla="val 92781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81" name="TextBox 80"/>
                                <p:cNvSpPr txBox="1"/>
                                <p:nvPr/>
                              </p:nvSpPr>
                              <p:spPr>
                                <a:xfrm>
                                  <a:off x="3593185" y="3945574"/>
                                  <a:ext cx="897040" cy="3077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20000"/>
                                    <a:lumOff val="80000"/>
                                  </a:schemeClr>
                                </a:solidFill>
                                <a:ln w="28575"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400" b="1" dirty="0" smtClean="0"/>
                                    <a:t>SPILLWAY</a:t>
                                  </a:r>
                                  <a:endParaRPr lang="en-US" sz="1400" b="1" dirty="0"/>
                                </a:p>
                              </p:txBody>
                            </p:sp>
                          </p:grpSp>
                          <p:grpSp>
                            <p:nvGrpSpPr>
                              <p:cNvPr id="11" name="Group 10"/>
                              <p:cNvGrpSpPr/>
                              <p:nvPr/>
                            </p:nvGrpSpPr>
                            <p:grpSpPr>
                              <a:xfrm>
                                <a:off x="5511671" y="2991773"/>
                                <a:ext cx="6140872" cy="3925868"/>
                                <a:chOff x="5825695" y="2825525"/>
                                <a:chExt cx="6140872" cy="3925868"/>
                              </a:xfrm>
                            </p:grpSpPr>
                            <p:cxnSp>
                              <p:nvCxnSpPr>
                                <p:cNvPr id="84" name="Curved Connector 83"/>
                                <p:cNvCxnSpPr/>
                                <p:nvPr/>
                              </p:nvCxnSpPr>
                              <p:spPr>
                                <a:xfrm flipV="1">
                                  <a:off x="8909196" y="4727179"/>
                                  <a:ext cx="1350270" cy="69462"/>
                                </a:xfrm>
                                <a:prstGeom prst="curvedConnector3">
                                  <a:avLst>
                                    <a:gd name="adj1" fmla="val 50000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4" name="Oval 3"/>
                                <p:cNvSpPr/>
                                <p:nvPr/>
                              </p:nvSpPr>
                              <p:spPr>
                                <a:xfrm>
                                  <a:off x="5825695" y="3020446"/>
                                  <a:ext cx="3241309" cy="2733809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t" anchorCtr="0"/>
                                <a:lstStyle/>
                                <a:p>
                                  <a:pPr algn="ctr"/>
                                  <a:r>
                                    <a:rPr lang="es-US" sz="2000" b="1" dirty="0" smtClean="0"/>
                                    <a:t>KAFUE GORGE</a:t>
                                  </a:r>
                                  <a:endParaRPr lang="en-US" sz="2000" b="1" dirty="0"/>
                                </a:p>
                              </p:txBody>
                            </p:sp>
                            <p:sp>
                              <p:nvSpPr>
                                <p:cNvPr id="16" name="TextBox 15"/>
                                <p:cNvSpPr txBox="1"/>
                                <p:nvPr/>
                              </p:nvSpPr>
                              <p:spPr>
                                <a:xfrm>
                                  <a:off x="5880398" y="3744260"/>
                                  <a:ext cx="2678991" cy="161582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6">
                                    <a:lumMod val="20000"/>
                                    <a:lumOff val="80000"/>
                                  </a:schemeClr>
                                </a:solidFill>
                                <a:ln w="1905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100" b="1" dirty="0" smtClean="0"/>
                                    <a:t>INPUTS (monthly):</a:t>
                                  </a:r>
                                </a:p>
                                <a:p>
                                  <a:pPr marL="285750" indent="-285750">
                                    <a:buFont typeface="Arial" panose="020B0604020202020204" pitchFamily="34" charset="0"/>
                                    <a:buChar char="•"/>
                                  </a:pPr>
                                  <a:r>
                                    <a:rPr lang="es-US" sz="1100" dirty="0" smtClean="0"/>
                                    <a:t>Local inflows from portion of basin between reservoirs</a:t>
                                  </a:r>
                                </a:p>
                                <a:p>
                                  <a:pPr marL="285750" indent="-285750">
                                    <a:buFont typeface="Arial" panose="020B0604020202020204" pitchFamily="34" charset="0"/>
                                    <a:buChar char="•"/>
                                  </a:pPr>
                                  <a:r>
                                    <a:rPr lang="es-US" sz="1100" dirty="0" smtClean="0"/>
                                    <a:t>Portion of Outflow from Itezhi Tezhi 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100" dirty="0" smtClean="0"/>
                                    <a:t>(E-flow + HYD + Spillway)</a:t>
                                  </a:r>
                                </a:p>
                                <a:p>
                                  <a:pPr marL="285750" indent="-285750">
                                    <a:buFont typeface="Arial" panose="020B0604020202020204" pitchFamily="34" charset="0"/>
                                    <a:buChar char="•"/>
                                  </a:pPr>
                                  <a:r>
                                    <a:rPr lang="es-US" sz="1100" dirty="0" smtClean="0"/>
                                    <a:t>Water demands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100" dirty="0" smtClean="0"/>
                                    <a:t>E-flow 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100" dirty="0" smtClean="0"/>
                                    <a:t>Irrigation </a:t>
                                  </a:r>
                                </a:p>
                                <a:p>
                                  <a:pPr marL="742950" lvl="1" indent="-285750">
                                    <a:buFont typeface="Courier New" panose="02070309020205020404" pitchFamily="49" charset="0"/>
                                    <a:buChar char="o"/>
                                  </a:pPr>
                                  <a:r>
                                    <a:rPr lang="es-US" sz="1100" dirty="0" smtClean="0"/>
                                    <a:t>Iolanda WTP 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25" name="Curved Connector 24"/>
                                <p:cNvCxnSpPr>
                                  <a:stCxn id="4" idx="6"/>
                                </p:cNvCxnSpPr>
                                <p:nvPr/>
                              </p:nvCxnSpPr>
                              <p:spPr>
                                <a:xfrm>
                                  <a:off x="9067004" y="4387351"/>
                                  <a:ext cx="2899563" cy="1496213"/>
                                </a:xfrm>
                                <a:prstGeom prst="curvedConnector3">
                                  <a:avLst>
                                    <a:gd name="adj1" fmla="val 50000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29" name="Flowchart: Manual Operation 28"/>
                                <p:cNvSpPr/>
                                <p:nvPr/>
                              </p:nvSpPr>
                              <p:spPr>
                                <a:xfrm rot="16200000">
                                  <a:off x="8784227" y="4272231"/>
                                  <a:ext cx="761234" cy="230238"/>
                                </a:xfrm>
                                <a:prstGeom prst="flowChartManualOperation">
                                  <a:avLst/>
                                </a:prstGeom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dirty="0"/>
                                </a:p>
                              </p:txBody>
                            </p:sp>
                            <p:sp>
                              <p:nvSpPr>
                                <p:cNvPr id="31" name="Rectangle 30"/>
                                <p:cNvSpPr/>
                                <p:nvPr/>
                              </p:nvSpPr>
                              <p:spPr>
                                <a:xfrm>
                                  <a:off x="9279963" y="4148022"/>
                                  <a:ext cx="623203" cy="478656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s-US" sz="1000" b="1" dirty="0" smtClean="0"/>
                                    <a:t>Power Station</a:t>
                                  </a:r>
                                  <a:endParaRPr lang="en-US" sz="1000" b="1" dirty="0"/>
                                </a:p>
                              </p:txBody>
                            </p:sp>
                            <p:cxnSp>
                              <p:nvCxnSpPr>
                                <p:cNvPr id="33" name="Curved Connector 32"/>
                                <p:cNvCxnSpPr>
                                  <a:stCxn id="4" idx="7"/>
                                  <a:endCxn id="61" idx="3"/>
                                </p:cNvCxnSpPr>
                                <p:nvPr/>
                              </p:nvCxnSpPr>
                              <p:spPr>
                                <a:xfrm rot="5400000" flipH="1" flipV="1">
                                  <a:off x="8673956" y="3001632"/>
                                  <a:ext cx="337540" cy="500802"/>
                                </a:xfrm>
                                <a:prstGeom prst="curvedConnector5">
                                  <a:avLst>
                                    <a:gd name="adj1" fmla="val 2052"/>
                                    <a:gd name="adj2" fmla="val 43687"/>
                                    <a:gd name="adj3" fmla="val 32275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39" name="Curved Connector 38"/>
                                <p:cNvCxnSpPr>
                                  <a:stCxn id="31" idx="0"/>
                                  <a:endCxn id="32" idx="2"/>
                                </p:cNvCxnSpPr>
                                <p:nvPr/>
                              </p:nvCxnSpPr>
                              <p:spPr>
                                <a:xfrm rot="5400000" flipH="1" flipV="1">
                                  <a:off x="9006409" y="3410680"/>
                                  <a:ext cx="1322498" cy="152187"/>
                                </a:xfrm>
                                <a:prstGeom prst="curvedConnector3">
                                  <a:avLst>
                                    <a:gd name="adj1" fmla="val 51396"/>
                                  </a:avLst>
                                </a:prstGeom>
                                <a:ln w="63500">
                                  <a:solidFill>
                                    <a:schemeClr val="tx1"/>
                                  </a:solidFill>
                                  <a:prstDash val="sysDot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7" name="Curved Connector 66"/>
                                <p:cNvCxnSpPr/>
                                <p:nvPr/>
                              </p:nvCxnSpPr>
                              <p:spPr>
                                <a:xfrm rot="16200000" flipH="1">
                                  <a:off x="7236205" y="6151914"/>
                                  <a:ext cx="590681" cy="1"/>
                                </a:xfrm>
                                <a:prstGeom prst="curvedConnector3">
                                  <a:avLst>
                                    <a:gd name="adj1" fmla="val 50000"/>
                                  </a:avLst>
                                </a:prstGeom>
                                <a:ln w="63500"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sp>
                              <p:nvSpPr>
                                <p:cNvPr id="68" name="TextBox 67"/>
                                <p:cNvSpPr txBox="1"/>
                                <p:nvPr/>
                              </p:nvSpPr>
                              <p:spPr>
                                <a:xfrm>
                                  <a:off x="6955713" y="6443616"/>
                                  <a:ext cx="1068306" cy="3077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20000"/>
                                    <a:lumOff val="80000"/>
                                  </a:schemeClr>
                                </a:solidFill>
                                <a:ln w="28575"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400" b="1" dirty="0" smtClean="0"/>
                                    <a:t>IRRIGATION</a:t>
                                  </a:r>
                                  <a:endParaRPr lang="en-US" sz="1400" b="1" dirty="0"/>
                                </a:p>
                              </p:txBody>
                            </p:sp>
                            <p:sp>
                              <p:nvSpPr>
                                <p:cNvPr id="85" name="TextBox 84"/>
                                <p:cNvSpPr txBox="1"/>
                                <p:nvPr/>
                              </p:nvSpPr>
                              <p:spPr>
                                <a:xfrm>
                                  <a:off x="9440015" y="4869482"/>
                                  <a:ext cx="897040" cy="307777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5">
                                    <a:lumMod val="20000"/>
                                    <a:lumOff val="80000"/>
                                  </a:schemeClr>
                                </a:solidFill>
                                <a:ln w="28575">
                                  <a:solidFill>
                                    <a:schemeClr val="tx1"/>
                                  </a:solidFill>
                                </a:ln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s-US" sz="1400" b="1" dirty="0" smtClean="0"/>
                                    <a:t>SPILLWAY</a:t>
                                  </a:r>
                                  <a:endParaRPr lang="en-US" sz="1400" b="1" dirty="0"/>
                                </a:p>
                              </p:txBody>
                            </p:sp>
                          </p:grpSp>
                          <p:sp>
                            <p:nvSpPr>
                              <p:cNvPr id="86" name="TextBox 85"/>
                              <p:cNvSpPr txBox="1"/>
                              <p:nvPr/>
                            </p:nvSpPr>
                            <p:spPr>
                              <a:xfrm>
                                <a:off x="8011466" y="1509729"/>
                                <a:ext cx="1577676" cy="338554"/>
                              </a:xfrm>
                              <a:prstGeom prst="rect">
                                <a:avLst/>
                              </a:prstGeom>
                              <a:noFill/>
                              <a:ln w="28575">
                                <a:noFill/>
                              </a:ln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s-US" sz="1600" b="1" dirty="0" smtClean="0"/>
                                  <a:t>IOLANDA PLANT</a:t>
                                </a:r>
                                <a:endParaRPr lang="en-US" sz="1600" b="1" dirty="0"/>
                              </a:p>
                            </p:txBody>
                          </p:sp>
                        </p:grpSp>
                        <p:grpSp>
                          <p:nvGrpSpPr>
                            <p:cNvPr id="65" name="Group 64"/>
                            <p:cNvGrpSpPr/>
                            <p:nvPr/>
                          </p:nvGrpSpPr>
                          <p:grpSpPr>
                            <a:xfrm>
                              <a:off x="6768667" y="5493548"/>
                              <a:ext cx="2197272" cy="1123824"/>
                              <a:chOff x="7171320" y="5477072"/>
                              <a:chExt cx="2197272" cy="1123824"/>
                            </a:xfrm>
                          </p:grpSpPr>
                          <p:sp>
                            <p:nvSpPr>
                              <p:cNvPr id="73" name="TextBox 72"/>
                              <p:cNvSpPr txBox="1"/>
                              <p:nvPr/>
                            </p:nvSpPr>
                            <p:spPr>
                              <a:xfrm>
                                <a:off x="7171320" y="5477072"/>
                                <a:ext cx="2197272" cy="769441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accent5">
                                  <a:lumMod val="20000"/>
                                  <a:lumOff val="80000"/>
                                </a:schemeClr>
                              </a:solidFill>
                              <a:ln w="1905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</a:ln>
                            </p:spPr>
                            <p:txBody>
                              <a:bodyPr wrap="square" numCol="1" rtlCol="0">
                                <a:spAutoFit/>
                              </a:bodyPr>
                              <a:lstStyle/>
                              <a:p>
                                <a:r>
                                  <a:rPr lang="es-US" sz="1100" b="1" dirty="0" smtClean="0"/>
                                  <a:t>OUTPUTS RELEASES (monthly):</a:t>
                                </a:r>
                              </a:p>
                              <a:p>
                                <a:endParaRPr lang="es-US" sz="1100" b="1" dirty="0"/>
                              </a:p>
                              <a:p>
                                <a:endParaRPr lang="es-US" sz="1100" b="1" dirty="0" smtClean="0"/>
                              </a:p>
                              <a:p>
                                <a:endParaRPr lang="es-US" sz="1100" b="1" dirty="0" smtClean="0"/>
                              </a:p>
                            </p:txBody>
                          </p:sp>
                          <p:sp>
                            <p:nvSpPr>
                              <p:cNvPr id="64" name="TextBox 63"/>
                              <p:cNvSpPr txBox="1"/>
                              <p:nvPr/>
                            </p:nvSpPr>
                            <p:spPr>
                              <a:xfrm>
                                <a:off x="7192209" y="5662177"/>
                                <a:ext cx="2115295" cy="93871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numCol="2" rtlCol="0">
                                <a:spAutoFit/>
                              </a:bodyPr>
                              <a:lstStyle/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100" dirty="0"/>
                                  <a:t>HYD 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100" dirty="0"/>
                                  <a:t>E-flow 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100" dirty="0" smtClean="0"/>
                                  <a:t>Irrigation</a:t>
                                </a:r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endParaRPr lang="es-US" sz="1100" dirty="0"/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endParaRPr lang="es-US" sz="1100" dirty="0" smtClean="0"/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100" dirty="0" smtClean="0"/>
                                  <a:t>Spillway</a:t>
                                </a:r>
                                <a:endParaRPr lang="es-US" sz="1100" dirty="0"/>
                              </a:p>
                              <a:p>
                                <a:pPr marL="285750" indent="-285750">
                                  <a:buFont typeface="Arial" panose="020B0604020202020204" pitchFamily="34" charset="0"/>
                                  <a:buChar char="•"/>
                                </a:pPr>
                                <a:r>
                                  <a:rPr lang="es-US" sz="1100" dirty="0" smtClean="0"/>
                                  <a:t>WTP</a:t>
                                </a:r>
                                <a:endParaRPr lang="es-US" sz="1100" dirty="0"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</p:grp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9631855" y="3095027"/>
                    <a:ext cx="2477768" cy="1015663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US" sz="1200" b="1" dirty="0" smtClean="0"/>
                      <a:t>MODEL OUTPUTS: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s-US" sz="1200" dirty="0" smtClean="0"/>
                      <a:t>Monthly dist. </a:t>
                    </a:r>
                    <a:r>
                      <a:rPr lang="es-US" sz="1200" dirty="0"/>
                      <a:t>o</a:t>
                    </a:r>
                    <a:r>
                      <a:rPr lang="es-US" sz="1200" dirty="0" smtClean="0"/>
                      <a:t>f unmet demand:</a:t>
                    </a:r>
                  </a:p>
                  <a:p>
                    <a:pPr marL="628650" lvl="1" indent="-171450">
                      <a:buFont typeface="Courier New" panose="02070309020205020404" pitchFamily="49" charset="0"/>
                      <a:buChar char="o"/>
                    </a:pPr>
                    <a:r>
                      <a:rPr lang="es-US" sz="1200" dirty="0" smtClean="0"/>
                      <a:t>KG </a:t>
                    </a:r>
                    <a:r>
                      <a:rPr lang="es-US" sz="1200" dirty="0" smtClean="0">
                        <a:sym typeface="Wingdings" panose="05000000000000000000" pitchFamily="2" charset="2"/>
                      </a:rPr>
                      <a:t> Iolanda</a:t>
                    </a:r>
                  </a:p>
                  <a:p>
                    <a:pPr marL="628650" lvl="1" indent="-171450">
                      <a:buFont typeface="Courier New" panose="02070309020205020404" pitchFamily="49" charset="0"/>
                      <a:buChar char="o"/>
                    </a:pPr>
                    <a:r>
                      <a:rPr lang="es-US" sz="1200" dirty="0" smtClean="0">
                        <a:sym typeface="Wingdings" panose="05000000000000000000" pitchFamily="2" charset="2"/>
                      </a:rPr>
                      <a:t>Iolanda  Lusaka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s-US" sz="1200" dirty="0" smtClean="0">
                        <a:sym typeface="Wingdings" panose="05000000000000000000" pitchFamily="2" charset="2"/>
                      </a:rPr>
                      <a:t>Monthly dist. lost Iolanda revenue </a:t>
                    </a:r>
                    <a:endParaRPr lang="es-US" sz="1200" dirty="0">
                      <a:sym typeface="Wingdings" panose="05000000000000000000" pitchFamily="2" charset="2"/>
                    </a:endParaRPr>
                  </a:p>
                </p:txBody>
              </p:sp>
            </p:grpSp>
          </p:grpSp>
          <p:grpSp>
            <p:nvGrpSpPr>
              <p:cNvPr id="95" name="Group 94"/>
              <p:cNvGrpSpPr/>
              <p:nvPr/>
            </p:nvGrpSpPr>
            <p:grpSpPr>
              <a:xfrm>
                <a:off x="1314778" y="4510992"/>
                <a:ext cx="2200299" cy="1131673"/>
                <a:chOff x="1388666" y="4510992"/>
                <a:chExt cx="2200299" cy="1131673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1388666" y="4510992"/>
                  <a:ext cx="2084190" cy="64633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200" b="1" dirty="0" smtClean="0"/>
                    <a:t>OUTPUT RELEASES (monthly):</a:t>
                  </a:r>
                </a:p>
                <a:p>
                  <a:endParaRPr lang="es-US" sz="1200" b="1" dirty="0"/>
                </a:p>
                <a:p>
                  <a:endParaRPr lang="es-US" sz="1200" b="1" dirty="0" smtClean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1473670" y="4703946"/>
                  <a:ext cx="2115295" cy="938719"/>
                </a:xfrm>
                <a:prstGeom prst="rect">
                  <a:avLst/>
                </a:prstGeom>
                <a:noFill/>
              </p:spPr>
              <p:txBody>
                <a:bodyPr wrap="square" numCol="2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US" sz="1100" dirty="0"/>
                    <a:t>HYD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US" sz="1100" dirty="0" smtClean="0"/>
                    <a:t>E-flow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s-US" sz="1100" dirty="0"/>
                </a:p>
                <a:p>
                  <a:endParaRPr lang="es-US" sz="1100" dirty="0"/>
                </a:p>
                <a:p>
                  <a:endParaRPr lang="es-US" sz="11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US" sz="1100" dirty="0" smtClean="0"/>
                    <a:t>Irrigation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s-US" sz="1100" dirty="0" smtClean="0"/>
                    <a:t>Spillway</a:t>
                  </a:r>
                  <a:endParaRPr lang="es-US" sz="11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37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77437" y="6546460"/>
            <a:ext cx="223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Mwelwa-Mutekenya (2004)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6" y="0"/>
            <a:ext cx="93954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59266" y="239282"/>
            <a:ext cx="10252816" cy="5302731"/>
            <a:chOff x="1081024" y="14728372"/>
            <a:chExt cx="8837835" cy="58200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2623"/>
            <a:stretch/>
          </p:blipFill>
          <p:spPr>
            <a:xfrm>
              <a:off x="1155859" y="14728372"/>
              <a:ext cx="8763000" cy="5481637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081024" y="20190023"/>
              <a:ext cx="2085422" cy="35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Godet and Pfister (2007)</a:t>
              </a:r>
              <a:endParaRPr lang="en-US" sz="1400" b="1" i="1" dirty="0">
                <a:solidFill>
                  <a:schemeClr val="accent3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87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08"/>
          <a:stretch/>
        </p:blipFill>
        <p:spPr>
          <a:xfrm>
            <a:off x="2233612" y="643944"/>
            <a:ext cx="7724775" cy="57997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4714" y="1324145"/>
            <a:ext cx="1539323" cy="3499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 smtClean="0">
                <a:solidFill>
                  <a:schemeClr val="tx1"/>
                </a:solidFill>
              </a:rPr>
              <a:t>ITEZHI TEZHI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3527" y="2165863"/>
            <a:ext cx="1597938" cy="3499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 smtClean="0">
                <a:solidFill>
                  <a:schemeClr val="tx1"/>
                </a:solidFill>
              </a:rPr>
              <a:t>KAFUE GORGE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06910" y="4037691"/>
            <a:ext cx="936758" cy="3499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b="1" dirty="0" smtClean="0">
                <a:solidFill>
                  <a:schemeClr val="tx1"/>
                </a:solidFill>
              </a:rPr>
              <a:t>KARIBA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8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144560" y="111069"/>
            <a:ext cx="9907914" cy="6675120"/>
            <a:chOff x="3124200" y="1523682"/>
            <a:chExt cx="5943600" cy="3810635"/>
          </a:xfrm>
        </p:grpSpPr>
        <p:pic>
          <p:nvPicPr>
            <p:cNvPr id="2" name="Picture 1"/>
            <p:cNvPicPr/>
            <p:nvPr/>
          </p:nvPicPr>
          <p:blipFill rotWithShape="1">
            <a:blip r:embed="rId2"/>
            <a:srcRect t="10112" b="-1"/>
            <a:stretch/>
          </p:blipFill>
          <p:spPr bwMode="auto">
            <a:xfrm>
              <a:off x="3124200" y="1523682"/>
              <a:ext cx="5943600" cy="38106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523682"/>
              <a:ext cx="2581275" cy="1524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421197" y="611652"/>
            <a:ext cx="9569400" cy="5940913"/>
            <a:chOff x="1628302" y="690795"/>
            <a:chExt cx="9569400" cy="5940913"/>
          </a:xfrm>
        </p:grpSpPr>
        <p:sp>
          <p:nvSpPr>
            <p:cNvPr id="5" name="Oval 4"/>
            <p:cNvSpPr/>
            <p:nvPr/>
          </p:nvSpPr>
          <p:spPr>
            <a:xfrm>
              <a:off x="4217373" y="5080288"/>
              <a:ext cx="807172" cy="155142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/>
            </a:p>
          </p:txBody>
        </p:sp>
        <p:sp>
          <p:nvSpPr>
            <p:cNvPr id="6" name="Oval 5"/>
            <p:cNvSpPr/>
            <p:nvPr/>
          </p:nvSpPr>
          <p:spPr>
            <a:xfrm rot="17395293">
              <a:off x="9237221" y="5618709"/>
              <a:ext cx="635595" cy="1065415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2095677" y="3912015"/>
              <a:ext cx="284451" cy="216622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9879682" y="3054791"/>
              <a:ext cx="284451" cy="216622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" name="Text Box 12"/>
            <p:cNvSpPr txBox="1"/>
            <p:nvPr/>
          </p:nvSpPr>
          <p:spPr>
            <a:xfrm>
              <a:off x="7745268" y="690795"/>
              <a:ext cx="1809750" cy="2667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Nduben Streamflow Station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13"/>
            <p:cNvSpPr txBox="1"/>
            <p:nvPr/>
          </p:nvSpPr>
          <p:spPr>
            <a:xfrm>
              <a:off x="1628302" y="4224249"/>
              <a:ext cx="1219200" cy="2571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Kaoma Rain Gage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9364104" y="3299556"/>
              <a:ext cx="1352550" cy="2571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Kabwe Temp Gage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4"/>
            <p:cNvSpPr txBox="1"/>
            <p:nvPr/>
          </p:nvSpPr>
          <p:spPr>
            <a:xfrm>
              <a:off x="4982056" y="6362758"/>
              <a:ext cx="1219200" cy="2571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Itezhi Tezhi Dam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5"/>
            <p:cNvSpPr txBox="1"/>
            <p:nvPr/>
          </p:nvSpPr>
          <p:spPr>
            <a:xfrm>
              <a:off x="9978502" y="5727411"/>
              <a:ext cx="1219200" cy="2571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Kafue Gorge Dam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3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307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AGM</dc:creator>
  <cp:lastModifiedBy>Olszewski, Jennifer M CIV USARMY CEIWR (US)</cp:lastModifiedBy>
  <cp:revision>204</cp:revision>
  <dcterms:created xsi:type="dcterms:W3CDTF">2016-02-23T18:08:12Z</dcterms:created>
  <dcterms:modified xsi:type="dcterms:W3CDTF">2019-06-20T11:16:02Z</dcterms:modified>
</cp:coreProperties>
</file>